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8.xml.rels" ContentType="application/vnd.openxmlformats-package.relationships+xml"/>
  <Override PartName="/ppt/notesSlides/_rels/notesSlide1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_rels/presentation.xml.rels" ContentType="application/vnd.openxmlformats-package.relationships+xml"/>
  <Override PartName="/ppt/media/image19.png" ContentType="image/png"/>
  <Override PartName="/ppt/media/image18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7.png" ContentType="image/png"/>
  <Override PartName="/ppt/media/hdphoto1.wdp" ContentType="image/vnd.ms-photo"/>
  <Override PartName="/ppt/media/image12.tif" ContentType="image/tiff"/>
  <Override PartName="/ppt/media/image11.tif" ContentType="image/tiff"/>
  <Override PartName="/ppt/media/image1.wmf" ContentType="image/x-wmf"/>
  <Override PartName="/ppt/media/image2.wmf" ContentType="image/x-wmf"/>
  <Override PartName="/ppt/media/image3.png" ContentType="image/png"/>
  <Override PartName="/ppt/media/image7.png" ContentType="image/png"/>
  <Override PartName="/ppt/media/image5.png" ContentType="image/png"/>
  <Override PartName="/ppt/media/image4.jpeg" ContentType="image/jpeg"/>
  <Override PartName="/ppt/media/image6.png" ContentType="image/png"/>
  <Override PartName="/ppt/media/image8.png" ContentType="image/png"/>
  <Override PartName="/ppt/media/image13.jpeg" ContentType="image/jpeg"/>
  <Override PartName="/ppt/media/image10.png" ContentType="image/png"/>
  <Override PartName="/ppt/media/image9.png" ContentType="image/png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375B05A-D634-48E4-A106-30A31C8116FC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CA68395-EF09-4AA1-9E11-662B9021D621}" type="slidenum">
              <a:rPr b="0" lang="en-GB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CE3A379-8C5D-4D81-99BA-CAECD4329F79}" type="slidenum">
              <a:rPr b="0" lang="en-GB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39640" y="34696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7174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396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9652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5304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5304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9652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53964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39640" y="1197000"/>
            <a:ext cx="815292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81529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33520" y="304920"/>
            <a:ext cx="815292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396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39640" y="1197000"/>
            <a:ext cx="815292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7174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39640" y="34696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39640" y="34696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7174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396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9652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53040" y="119700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5304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9652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539640" y="34696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81529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33520" y="304920"/>
            <a:ext cx="815292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396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717440" y="34696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396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717440" y="119700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39640" y="34696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 flipH="1">
            <a:off x="-720" y="6172200"/>
            <a:ext cx="9143640" cy="685440"/>
          </a:xfrm>
          <a:prstGeom prst="rect">
            <a:avLst/>
          </a:prstGeom>
          <a:solidFill>
            <a:srgbClr val="006663"/>
          </a:solidFill>
          <a:ln w="9360">
            <a:solidFill>
              <a:srgbClr val="006663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Picture 2" descr=""/>
          <p:cNvPicPr/>
          <p:nvPr/>
        </p:nvPicPr>
        <p:blipFill>
          <a:blip r:embed="rId2"/>
          <a:stretch/>
        </p:blipFill>
        <p:spPr>
          <a:xfrm>
            <a:off x="7488360" y="6264360"/>
            <a:ext cx="1190160" cy="5076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ftr"/>
          </p:nvPr>
        </p:nvSpPr>
        <p:spPr>
          <a:xfrm>
            <a:off x="4500720" y="6308640"/>
            <a:ext cx="2895120" cy="22824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1692360" y="6308640"/>
            <a:ext cx="1676160" cy="228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817BA42D-C2F8-4A3B-B180-97678A1AA33F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152280" y="6308640"/>
            <a:ext cx="304560" cy="228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1F129C71-7B50-4FA4-BA39-F3ADD17D63F4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2400" spc="-1" strike="noStrike">
                <a:solidFill>
                  <a:srgbClr val="e33e3e"/>
                </a:solidFill>
                <a:latin typeface="Arial"/>
              </a:rPr>
              <a:t>Click to edit the title text format</a:t>
            </a:r>
            <a:endParaRPr b="0" lang="de-DE" sz="24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 flipH="1">
            <a:off x="-720" y="6172200"/>
            <a:ext cx="9143640" cy="685440"/>
          </a:xfrm>
          <a:prstGeom prst="rect">
            <a:avLst/>
          </a:prstGeom>
          <a:solidFill>
            <a:srgbClr val="006663"/>
          </a:solidFill>
          <a:ln w="9360">
            <a:solidFill>
              <a:srgbClr val="006663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4" name="Picture 2" descr=""/>
          <p:cNvPicPr/>
          <p:nvPr/>
        </p:nvPicPr>
        <p:blipFill>
          <a:blip r:embed="rId2"/>
          <a:stretch/>
        </p:blipFill>
        <p:spPr>
          <a:xfrm>
            <a:off x="7488360" y="6264360"/>
            <a:ext cx="1190160" cy="507600"/>
          </a:xfrm>
          <a:prstGeom prst="rect">
            <a:avLst/>
          </a:prstGeom>
          <a:ln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Click to edit Master title style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39640" y="1197000"/>
            <a:ext cx="8152920" cy="4350960"/>
          </a:xfrm>
          <a:prstGeom prst="rect">
            <a:avLst/>
          </a:prstGeom>
        </p:spPr>
        <p:txBody>
          <a:bodyPr lIns="0" rIns="0" tIns="0" bIns="0"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text styles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529a43"/>
              </a:buClr>
              <a:buFont typeface="Times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Second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529a43"/>
              </a:buClr>
              <a:buFont typeface="Times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Third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529a43"/>
              </a:buClr>
              <a:buFont typeface="Times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Fourth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529a43"/>
              </a:buClr>
              <a:buFont typeface="Times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Fifth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4500720" y="6308640"/>
            <a:ext cx="2895120" cy="22824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dt"/>
          </p:nvPr>
        </p:nvSpPr>
        <p:spPr>
          <a:xfrm>
            <a:off x="1692360" y="6308640"/>
            <a:ext cx="1676160" cy="228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07FA0B48-C7E2-48C0-B976-8E289AF35FB0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152280" y="6308640"/>
            <a:ext cx="304560" cy="228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B58158D3-9479-47E6-8026-D4D2E0C3F86A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jpeg"/><Relationship Id="rId5" Type="http://schemas.microsoft.com/office/2007/relationships/hdphoto" Target="../media/hdphoto1.wdp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4" descr=""/>
          <p:cNvPicPr/>
          <p:nvPr/>
        </p:nvPicPr>
        <p:blipFill>
          <a:blip r:embed="rId1"/>
          <a:srcRect l="13776" t="0" r="0" b="3711"/>
          <a:stretch/>
        </p:blipFill>
        <p:spPr>
          <a:xfrm>
            <a:off x="-8280" y="-2520"/>
            <a:ext cx="9151920" cy="695700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1403640" y="1412640"/>
            <a:ext cx="6696360" cy="26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Specific needs of Serial MX in relation to ISPyB</a:t>
            </a:r>
            <a:br/>
            <a:r>
              <a:rPr b="1" lang="en-GB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Gleb Bourenkov, EMBL Hamburg</a:t>
            </a:r>
            <a:br/>
            <a:br/>
            <a:r>
              <a:rPr b="1" lang="en-GB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ISPyB – MXCuBE meeting </a:t>
            </a:r>
            <a:endParaRPr b="0" lang="en-GB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Diamond Light Source, 31/01/2018</a:t>
            </a:r>
            <a:endParaRPr b="0" lang="en-GB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611640" y="11664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DataCollection table, #98 elements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26F148AF-1C2B-4E0C-92A9-05D028F947B7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39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6EB1332F-9699-4878-8226-14903AC9B258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graphicFrame>
        <p:nvGraphicFramePr>
          <p:cNvPr id="140" name="Table 4"/>
          <p:cNvGraphicFramePr/>
          <p:nvPr/>
        </p:nvGraphicFramePr>
        <p:xfrm>
          <a:off x="0" y="836640"/>
          <a:ext cx="9828360" cy="4115160"/>
        </p:xfrm>
        <a:graphic>
          <a:graphicData uri="http://schemas.openxmlformats.org/drawingml/2006/table">
            <a:tbl>
              <a:tblPr/>
              <a:tblGrid>
                <a:gridCol w="2492280"/>
                <a:gridCol w="2328840"/>
                <a:gridCol w="2918520"/>
                <a:gridCol w="2088720"/>
              </a:tblGrid>
              <a:tr h="41155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dataCollectionId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dataCollectionGroupId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strategySubWedgeOrigId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detectorId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blSubSampleId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dataCollectionNumber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startTime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endTime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runStatus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axisStart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axisEnd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axisRange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overlap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numberOfImages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startImageNumber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numberOfPasses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exposureTime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imageDirectory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imagePrefix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imageSuffix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fileTemplate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wavelength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resolution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detectorDistance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xBeam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6e0b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yBeam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xBeamPix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yBeamPix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comments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printableForReport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slitGapVertical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slitGapHorizontal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transmission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synchrotronMode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xtalSnapshotFullPath1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xtalSnapshotFullPath2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xtalSnapshotFullPath3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xtalSnapshotFullPath4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rotationAxis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phiStart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kappaStart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omegaStart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resolutionAtCorner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detector2Theta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undulatorGap1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undulatorGap2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undulatorGap3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beamSizeAtSampleX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beamSizeAtSampleY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centeringMethod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GB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6e0b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averageTemperature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actualCenteringPosition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beamShape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flux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flux_end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totalAbsorbedDose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bestWilsonPlotPath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imageQualityIndicatorsPlotPath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imageQualityIndicatorsCSVPath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blSampleId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sessionId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experimentType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crystalClass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chiStart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detectorMode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actualSampleBarcode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actualSampleSlotInContainer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actualContainerBarcode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actualContainerSlotInSC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positionId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focalSpotSizeAtSampleX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polarisation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focalSpotSizeAtSampleY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apertureId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screeningOrigId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GB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6e0b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processedDataFile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datFullPath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magnification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binning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particleDiameter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boxSize_CTF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minResolution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minDefocus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maxDefocus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defocusStepSize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amountAstigmatism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extractSize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bgRadius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voltage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objAperture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c1aperture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c2aperture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c3aperture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c1lens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c2lens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Geneva"/>
                        </a:rPr>
                        <a:t>c3lens</a:t>
                      </a:r>
                      <a:endParaRPr b="0" lang="en-GB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GB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6e0b3"/>
                    </a:solidFill>
                  </a:tcPr>
                </a:tc>
              </a:tr>
            </a:tbl>
          </a:graphicData>
        </a:graphic>
      </p:graphicFrame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67640" y="18864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Diffraction plan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pic>
        <p:nvPicPr>
          <p:cNvPr id="142" name="Content Placeholder 5" descr=""/>
          <p:cNvPicPr/>
          <p:nvPr/>
        </p:nvPicPr>
        <p:blipFill>
          <a:blip r:embed="rId1"/>
          <a:srcRect l="31450" t="0" r="1302" b="0"/>
          <a:stretch/>
        </p:blipFill>
        <p:spPr>
          <a:xfrm rot="16200000">
            <a:off x="5159160" y="2180880"/>
            <a:ext cx="6165000" cy="1803960"/>
          </a:xfrm>
          <a:prstGeom prst="rect">
            <a:avLst/>
          </a:prstGeom>
          <a:ln>
            <a:noFill/>
          </a:ln>
        </p:spPr>
      </p:pic>
      <p:sp>
        <p:nvSpPr>
          <p:cNvPr id="143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E389A193-A905-493E-A655-249B514C3545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7A6636E2-E50D-4101-82CF-5B76D2335C2F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pic>
        <p:nvPicPr>
          <p:cNvPr id="145" name="Picture 6" descr=""/>
          <p:cNvPicPr/>
          <p:nvPr/>
        </p:nvPicPr>
        <p:blipFill>
          <a:blip r:embed="rId2"/>
          <a:stretch/>
        </p:blipFill>
        <p:spPr>
          <a:xfrm>
            <a:off x="323640" y="980640"/>
            <a:ext cx="6840360" cy="4537440"/>
          </a:xfrm>
          <a:prstGeom prst="rect">
            <a:avLst/>
          </a:prstGeom>
          <a:ln>
            <a:noFill/>
          </a:ln>
        </p:spPr>
      </p:pic>
      <p:sp>
        <p:nvSpPr>
          <p:cNvPr id="146" name="CustomShape 4"/>
          <p:cNvSpPr/>
          <p:nvPr/>
        </p:nvSpPr>
        <p:spPr>
          <a:xfrm>
            <a:off x="168480" y="5661360"/>
            <a:ext cx="62388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72ad46"/>
                </a:solidFill>
                <a:latin typeface="Arial"/>
                <a:ea typeface="ＭＳ Ｐゴシック"/>
              </a:rPr>
              <a:t>+ shipment , loading, </a:t>
            </a:r>
            <a:r>
              <a:rPr b="0" i="1" lang="en-GB" sz="2400" spc="-1" strike="noStrike">
                <a:solidFill>
                  <a:srgbClr val="72ad46"/>
                </a:solidFill>
                <a:latin typeface="Arial"/>
                <a:ea typeface="ＭＳ Ｐゴシック"/>
              </a:rPr>
              <a:t>etc. </a:t>
            </a:r>
            <a:r>
              <a:rPr b="0" lang="en-GB" sz="2400" spc="-1" strike="noStrike">
                <a:solidFill>
                  <a:srgbClr val="72ad46"/>
                </a:solidFill>
                <a:latin typeface="Arial"/>
                <a:ea typeface="ＭＳ Ｐゴシック"/>
              </a:rPr>
              <a:t>generally for plates</a:t>
            </a:r>
            <a:endParaRPr b="0" lang="en-GB" sz="24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Summary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67640" y="1382040"/>
            <a:ext cx="8152920" cy="435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Experimentally, SSX is close to maturation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Certain similarity with related methods (Mesh Workflows) made partial ISPyB implementation straight forward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Full implementation requires significant revision of both the database and interfaces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We need to learn a pathway for such revisions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3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DE16DC9D-CBC6-4266-977B-612327782D1B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50" name="TextShape 4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C0F03A56-9BF1-40C8-A388-DFC847D3F7F3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39640" y="1197000"/>
            <a:ext cx="8152920" cy="435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Ivars Karpics (MXCuBE, ISPyB)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Marina Nikolova (Data Acquisition)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Johanna Hakanpää (Applications)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Thomas Schneider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CFA66AFE-5932-41B9-A0FA-1E0FC7CD86A0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53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14B14009-7C68-4BC4-8240-9FC32A52BECA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54" name="TextShape 4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People involved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Serial Synchrotron Crystallography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1041120" y="2088000"/>
            <a:ext cx="651888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Too large content removed – sorry!</a:t>
            </a: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8" nodeType="with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9" restart="whenNotActive" nodeType="interactiveSeq" fill="hold">
                <p:childTnLst>
                  <p:par>
                    <p:cTn id="10" fill="hold">
                      <p:stCondLst/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3" restart="whenNotActive" nodeType="interactiveSeq" fill="hold">
                <p:childTnLst>
                  <p:par>
                    <p:cTn id="14" fill="hold">
                      <p:stCondLst/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6AB25807-6D35-47D0-9906-6EB961DBC8F8}" type="datetime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DC5A82EE-643F-4E19-B88B-E70E9CF61500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685800" y="457200"/>
            <a:ext cx="8152920" cy="76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Serial Synchrotron Crystallography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1719000" y="1484640"/>
            <a:ext cx="6862320" cy="44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Serialized helical scans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96-well plates or standard cryo mounts 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Typical experiment (plates)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182880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20-50 meshes </a:t>
            </a:r>
            <a:endParaRPr b="0" lang="en-GB" sz="2400" spc="-1" strike="noStrike">
              <a:latin typeface="Arial"/>
            </a:endParaRPr>
          </a:p>
          <a:p>
            <a:pPr marL="182880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1000 helical scans</a:t>
            </a:r>
            <a:endParaRPr b="0" lang="en-GB" sz="2400" spc="-1" strike="noStrike">
              <a:latin typeface="Arial"/>
            </a:endParaRPr>
          </a:p>
          <a:p>
            <a:pPr marL="182880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1000000 images á 1.5 ms exposure</a:t>
            </a:r>
            <a:endParaRPr b="0" lang="en-GB" sz="2400" spc="-1" strike="noStrike">
              <a:latin typeface="Arial"/>
            </a:endParaRPr>
          </a:p>
          <a:p>
            <a:pPr marL="182880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hours per experiment</a:t>
            </a:r>
            <a:endParaRPr b="0" lang="en-GB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On-the-fly pre processing - diffraction detection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Data processing (integration/scaling) off-line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Data </a:t>
            </a:r>
            <a:r>
              <a:rPr b="0" i="1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do go to</a:t>
            </a: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 ISPyB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1259640" y="3861000"/>
            <a:ext cx="7272360" cy="79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multiple irregularities preclude automatic post- processing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expert intervention is often required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529a43"/>
              </a:buClr>
              <a:buFont typeface="Symbol" charset="2"/>
              <a:buChar char="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ISPyB helps (post-) processing enormously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Picture 4" descr=""/>
          <p:cNvPicPr/>
          <p:nvPr/>
        </p:nvPicPr>
        <p:blipFill>
          <a:blip r:embed="rId1"/>
          <a:stretch/>
        </p:blipFill>
        <p:spPr>
          <a:xfrm>
            <a:off x="7488360" y="6264360"/>
            <a:ext cx="1217160" cy="520200"/>
          </a:xfrm>
          <a:prstGeom prst="rect">
            <a:avLst/>
          </a:prstGeom>
          <a:ln>
            <a:noFill/>
          </a:ln>
        </p:spPr>
      </p:pic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0" y="1412640"/>
            <a:ext cx="9143640" cy="219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39640" y="18864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Beamline Parameters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pic>
        <p:nvPicPr>
          <p:cNvPr id="104" name="Content Placeholder 5" descr=""/>
          <p:cNvPicPr/>
          <p:nvPr/>
        </p:nvPicPr>
        <p:blipFill>
          <a:blip r:embed="rId1"/>
          <a:srcRect l="-423" t="0" r="0" b="-7861"/>
          <a:stretch/>
        </p:blipFill>
        <p:spPr>
          <a:xfrm>
            <a:off x="35640" y="764640"/>
            <a:ext cx="8888040" cy="1367640"/>
          </a:xfrm>
          <a:prstGeom prst="rect">
            <a:avLst/>
          </a:prstGeom>
          <a:ln>
            <a:noFill/>
          </a:ln>
        </p:spPr>
      </p:pic>
      <p:sp>
        <p:nvSpPr>
          <p:cNvPr id="105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96C96C18-2447-40B4-902A-660DBC28A8DF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06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98BF4D7E-FBBD-4FFE-A897-22886E61A24F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pic>
        <p:nvPicPr>
          <p:cNvPr id="107" name="Content Placeholder 5" descr=""/>
          <p:cNvPicPr/>
          <p:nvPr/>
        </p:nvPicPr>
        <p:blipFill>
          <a:blip r:embed="rId2"/>
          <a:srcRect l="50126" t="0" r="14998" b="-7861"/>
          <a:stretch/>
        </p:blipFill>
        <p:spPr>
          <a:xfrm>
            <a:off x="1115640" y="1917000"/>
            <a:ext cx="6823080" cy="3024000"/>
          </a:xfrm>
          <a:prstGeom prst="rect">
            <a:avLst/>
          </a:prstGeom>
          <a:ln>
            <a:noFill/>
          </a:ln>
        </p:spPr>
      </p:pic>
      <p:sp>
        <p:nvSpPr>
          <p:cNvPr id="108" name="CustomShape 4"/>
          <p:cNvSpPr/>
          <p:nvPr/>
        </p:nvSpPr>
        <p:spPr>
          <a:xfrm>
            <a:off x="3060000" y="764640"/>
            <a:ext cx="3024000" cy="1151640"/>
          </a:xfrm>
          <a:prstGeom prst="rect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5"/>
          <p:cNvSpPr/>
          <p:nvPr/>
        </p:nvSpPr>
        <p:spPr>
          <a:xfrm>
            <a:off x="4356000" y="1989000"/>
            <a:ext cx="3816000" cy="57564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6"/>
          <p:cNvSpPr/>
          <p:nvPr/>
        </p:nvSpPr>
        <p:spPr>
          <a:xfrm>
            <a:off x="339120" y="4581000"/>
            <a:ext cx="83592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Focusing Optics”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lucking structured data for X-ray mirrors and X-ray lenses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Lucking apertures</a:t>
            </a:r>
            <a:endParaRPr b="0" lang="en-GB" sz="24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Re-use one of existing Aperture tables?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pic>
        <p:nvPicPr>
          <p:cNvPr id="112" name="Content Placeholder 5" descr=""/>
          <p:cNvPicPr/>
          <p:nvPr/>
        </p:nvPicPr>
        <p:blipFill>
          <a:blip r:embed="rId1"/>
          <a:srcRect l="0" t="-259" r="0" b="416"/>
          <a:stretch/>
        </p:blipFill>
        <p:spPr>
          <a:xfrm>
            <a:off x="683640" y="1412640"/>
            <a:ext cx="5178240" cy="3742200"/>
          </a:xfrm>
          <a:prstGeom prst="rect">
            <a:avLst/>
          </a:prstGeom>
          <a:ln>
            <a:noFill/>
          </a:ln>
        </p:spPr>
      </p:pic>
      <p:sp>
        <p:nvSpPr>
          <p:cNvPr id="113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3F4C66BC-2019-410E-8FC9-5835DC8F9A39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14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7DC1E84C-409D-4FAA-950D-3AF5AE57642D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pic>
        <p:nvPicPr>
          <p:cNvPr id="115" name="Picture 6" descr=""/>
          <p:cNvPicPr/>
          <p:nvPr/>
        </p:nvPicPr>
        <p:blipFill>
          <a:blip r:embed="rId2"/>
          <a:stretch/>
        </p:blipFill>
        <p:spPr>
          <a:xfrm>
            <a:off x="6228360" y="2421000"/>
            <a:ext cx="2504880" cy="18378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35640" y="188640"/>
            <a:ext cx="949680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The notion of Goniometer seems missing in ISPyB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D60D840B-1359-48BC-AFC4-4DE5E692D3F0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C17434A4-79C7-4A5F-8B32-AF32185FB641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pic>
        <p:nvPicPr>
          <p:cNvPr id="119" name="Picture 6" descr=""/>
          <p:cNvPicPr/>
          <p:nvPr/>
        </p:nvPicPr>
        <p:blipFill>
          <a:blip r:embed="rId1"/>
          <a:stretch/>
        </p:blipFill>
        <p:spPr>
          <a:xfrm rot="16200000">
            <a:off x="3750840" y="2305800"/>
            <a:ext cx="4665960" cy="2160000"/>
          </a:xfrm>
          <a:prstGeom prst="rect">
            <a:avLst/>
          </a:prstGeom>
          <a:ln>
            <a:noFill/>
          </a:ln>
        </p:spPr>
      </p:pic>
      <p:pic>
        <p:nvPicPr>
          <p:cNvPr id="120" name="Picture 7" descr=""/>
          <p:cNvPicPr/>
          <p:nvPr/>
        </p:nvPicPr>
        <p:blipFill>
          <a:blip r:embed="rId2"/>
          <a:srcRect l="0" t="12347" r="4744" b="0"/>
          <a:stretch/>
        </p:blipFill>
        <p:spPr>
          <a:xfrm>
            <a:off x="13332240" y="19125000"/>
            <a:ext cx="3194640" cy="5170320"/>
          </a:xfrm>
          <a:prstGeom prst="rect">
            <a:avLst/>
          </a:prstGeom>
          <a:ln>
            <a:noFill/>
          </a:ln>
        </p:spPr>
      </p:pic>
      <p:pic>
        <p:nvPicPr>
          <p:cNvPr id="121" name="Picture 8" descr=""/>
          <p:cNvPicPr/>
          <p:nvPr/>
        </p:nvPicPr>
        <p:blipFill>
          <a:blip r:embed="rId3"/>
          <a:srcRect l="42846" t="29526" r="23895" b="51484"/>
          <a:stretch/>
        </p:blipFill>
        <p:spPr>
          <a:xfrm>
            <a:off x="2339640" y="1052640"/>
            <a:ext cx="2228040" cy="2238120"/>
          </a:xfrm>
          <a:prstGeom prst="rect">
            <a:avLst/>
          </a:prstGeom>
          <a:ln>
            <a:noFill/>
          </a:ln>
        </p:spPr>
      </p:pic>
      <p:pic>
        <p:nvPicPr>
          <p:cNvPr id="122" name="Picture 9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0" t="12434" r="0" b="26939"/>
          <a:stretch/>
        </p:blipFill>
        <p:spPr>
          <a:xfrm>
            <a:off x="2339640" y="3501000"/>
            <a:ext cx="2250000" cy="21794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179640" y="188640"/>
            <a:ext cx="815292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Experiment parameters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7F182343-2EFD-443F-B9D4-79B1AE063F9D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25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E74C7880-D597-4888-A156-2E3BA7346EF8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pic>
        <p:nvPicPr>
          <p:cNvPr id="126" name="Content Placeholder 5" descr=""/>
          <p:cNvPicPr/>
          <p:nvPr/>
        </p:nvPicPr>
        <p:blipFill>
          <a:blip r:embed="rId1"/>
          <a:srcRect l="-828" t="-1360" r="65954" b="-6501"/>
          <a:stretch/>
        </p:blipFill>
        <p:spPr>
          <a:xfrm>
            <a:off x="0" y="908640"/>
            <a:ext cx="6823080" cy="3024000"/>
          </a:xfrm>
          <a:prstGeom prst="rect">
            <a:avLst/>
          </a:prstGeom>
          <a:ln>
            <a:noFill/>
          </a:ln>
        </p:spPr>
      </p:pic>
      <p:pic>
        <p:nvPicPr>
          <p:cNvPr id="127" name="Picture 6" descr=""/>
          <p:cNvPicPr/>
          <p:nvPr/>
        </p:nvPicPr>
        <p:blipFill>
          <a:blip r:embed="rId2"/>
          <a:stretch/>
        </p:blipFill>
        <p:spPr>
          <a:xfrm rot="16200000">
            <a:off x="5456880" y="1436040"/>
            <a:ext cx="5152680" cy="2257200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395640" y="4221000"/>
            <a:ext cx="58597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partial mesh scan data are present  in DataCollection/GridInfo table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not found in EXI, used to be some html file displayed in ispyb–ui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29" name="Picture 10" descr=""/>
          <p:cNvPicPr/>
          <p:nvPr/>
        </p:nvPicPr>
        <p:blipFill>
          <a:blip r:embed="rId3"/>
          <a:stretch/>
        </p:blipFill>
        <p:spPr>
          <a:xfrm>
            <a:off x="6660360" y="4221000"/>
            <a:ext cx="1511640" cy="18000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763640" y="146880"/>
            <a:ext cx="6120360" cy="76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529a43"/>
                </a:solidFill>
                <a:latin typeface="Arial"/>
                <a:ea typeface="ＭＳ Ｐゴシック"/>
              </a:rPr>
              <a:t>Data for downstream processing</a:t>
            </a:r>
            <a:endParaRPr b="0" lang="de-DE" sz="3200" spc="-1" strike="noStrike">
              <a:solidFill>
                <a:srgbClr val="e33e3e"/>
              </a:solidFill>
              <a:latin typeface="Arial"/>
            </a:endParaRPr>
          </a:p>
        </p:txBody>
      </p:sp>
      <p:pic>
        <p:nvPicPr>
          <p:cNvPr id="131" name="Content Placeholder 5" descr=""/>
          <p:cNvPicPr/>
          <p:nvPr/>
        </p:nvPicPr>
        <p:blipFill>
          <a:blip r:embed="rId1"/>
          <a:srcRect l="-1244" t="-498" r="43780" b="-10"/>
          <a:stretch/>
        </p:blipFill>
        <p:spPr>
          <a:xfrm>
            <a:off x="5796000" y="836640"/>
            <a:ext cx="3275640" cy="4721400"/>
          </a:xfrm>
          <a:prstGeom prst="rect">
            <a:avLst/>
          </a:prstGeom>
          <a:ln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1692360" y="6308640"/>
            <a:ext cx="16761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A2FE1032-EC90-4C27-B192-79DA5C0FC43C}" type="datetime1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08/02/2018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152280" y="63086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fld id="{3EE1BF89-2DBA-454B-90F9-0686BED49296}" type="slidenum">
              <a:rPr b="0" lang="en-GB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GB" sz="900" spc="-1" strike="noStrike">
              <a:latin typeface="Times New Roman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107640" y="1484640"/>
            <a:ext cx="5760360" cy="374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need data to recover geometrical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connectivity between frames</a:t>
            </a: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this can not be accomplished via detector &amp; frame headers &amp; </a:t>
            </a:r>
            <a:r>
              <a:rPr b="0" i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etc.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currently: re-using EDNA/DOZOR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xml inputs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beamstop schema (DOZOR)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5580000" y="3213000"/>
            <a:ext cx="2664000" cy="35964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6"/>
          <p:cNvSpPr/>
          <p:nvPr/>
        </p:nvSpPr>
        <p:spPr>
          <a:xfrm>
            <a:off x="5508000" y="4221000"/>
            <a:ext cx="2664000" cy="129564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embl-template.potx</Template>
  <TotalTime>3332</TotalTime>
  <Application>LibreOffice/5.4.4.2$Linux_X86_64 LibreOffice_project/40m0$Build-2</Application>
  <Words>389</Words>
  <Paragraphs>176</Paragraphs>
  <Company>s 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2010-02-04T09:26:14Z</dcterms:created>
  <dc:creator>s k</dc:creator>
  <dc:description/>
  <dc:language>en-GB</dc:language>
  <cp:lastModifiedBy/>
  <dcterms:modified xsi:type="dcterms:W3CDTF">2018-02-08T16:42:20Z</dcterms:modified>
  <cp:revision>180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 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2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</vt:i4>
  </property>
</Properties>
</file>